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816" y="-2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18831" cy="495029"/>
          </a:xfrm>
          <a:prstGeom prst="rect">
            <a:avLst/>
          </a:prstGeom>
        </p:spPr>
        <p:txBody>
          <a:bodyPr vert="horz" lIns="91363" tIns="45681" rIns="91363" bIns="456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6"/>
            <a:ext cx="2918831" cy="495029"/>
          </a:xfrm>
          <a:prstGeom prst="rect">
            <a:avLst/>
          </a:prstGeom>
        </p:spPr>
        <p:txBody>
          <a:bodyPr vert="horz" lIns="91363" tIns="45681" rIns="91363" bIns="45681" rtlCol="0"/>
          <a:lstStyle>
            <a:lvl1pPr algn="r">
              <a:defRPr sz="1200"/>
            </a:lvl1pPr>
          </a:lstStyle>
          <a:p>
            <a:fld id="{2D796BB1-4361-4D3B-A671-C15DEF79DFE7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1" rIns="91363" bIns="456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9"/>
            <a:ext cx="5388610" cy="3884861"/>
          </a:xfrm>
          <a:prstGeom prst="rect">
            <a:avLst/>
          </a:prstGeom>
        </p:spPr>
        <p:txBody>
          <a:bodyPr vert="horz" lIns="91363" tIns="45681" rIns="91363" bIns="456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8"/>
            <a:ext cx="2918831" cy="495028"/>
          </a:xfrm>
          <a:prstGeom prst="rect">
            <a:avLst/>
          </a:prstGeom>
        </p:spPr>
        <p:txBody>
          <a:bodyPr vert="horz" lIns="91363" tIns="45681" rIns="91363" bIns="456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1" cy="495028"/>
          </a:xfrm>
          <a:prstGeom prst="rect">
            <a:avLst/>
          </a:prstGeom>
        </p:spPr>
        <p:txBody>
          <a:bodyPr vert="horz" lIns="91363" tIns="45681" rIns="91363" bIns="45681" rtlCol="0" anchor="b"/>
          <a:lstStyle>
            <a:lvl1pPr algn="r">
              <a:defRPr sz="1200"/>
            </a:lvl1pPr>
          </a:lstStyle>
          <a:p>
            <a:fld id="{21D9298A-4D5B-4A44-80A5-1F8EDF110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4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91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0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26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6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81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8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4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09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DAC12-4665-4E38-913F-B743787AE05E}" type="datetimeFigureOut">
              <a:rPr kumimoji="1" lang="ja-JP" altLang="en-US" smtClean="0"/>
              <a:t>2026/7/10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5640-1A77-41E3-92B0-3B8C4E138D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9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logoform.jp/form/xX6z/16486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DE38EBB-AC4A-471D-9474-74E4C4F1BD22}"/>
              </a:ext>
            </a:extLst>
          </p:cNvPr>
          <p:cNvSpPr/>
          <p:nvPr/>
        </p:nvSpPr>
        <p:spPr>
          <a:xfrm>
            <a:off x="4791274" y="3777315"/>
            <a:ext cx="1843280" cy="17448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8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女性を対象としたパソコン講座→</a:t>
            </a:r>
            <a:endParaRPr kumimoji="1" lang="en-US" altLang="ja-JP" sz="8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7A5B83-43E6-4E0A-93F8-5E54769D11B2}"/>
              </a:ext>
            </a:extLst>
          </p:cNvPr>
          <p:cNvSpPr/>
          <p:nvPr/>
        </p:nvSpPr>
        <p:spPr>
          <a:xfrm>
            <a:off x="12184" y="4128593"/>
            <a:ext cx="7559675" cy="66835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2EE6BC5-9E8A-477B-B43F-912D837037EF}"/>
              </a:ext>
            </a:extLst>
          </p:cNvPr>
          <p:cNvSpPr/>
          <p:nvPr/>
        </p:nvSpPr>
        <p:spPr>
          <a:xfrm>
            <a:off x="774899" y="445687"/>
            <a:ext cx="6104164" cy="1990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女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性　</a:t>
            </a:r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対　</a:t>
            </a:r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象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と　</a:t>
            </a:r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</a:t>
            </a:r>
            <a:r>
              <a:rPr kumimoji="1" lang="ja-JP" altLang="en-US" sz="32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た</a:t>
            </a:r>
            <a:endParaRPr kumimoji="1" lang="en-US" altLang="ja-JP" sz="3200" b="1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　</a:t>
            </a:r>
            <a:r>
              <a:rPr kumimoji="1" lang="ja-JP" altLang="en-US" sz="4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</a:t>
            </a:r>
            <a:r>
              <a:rPr kumimoji="1" lang="ja-JP" altLang="en-US" sz="40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コ　</a:t>
            </a:r>
            <a:r>
              <a:rPr kumimoji="1" lang="ja-JP" altLang="en-US" sz="4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ン　</a:t>
            </a:r>
            <a:r>
              <a:rPr kumimoji="1" lang="ja-JP" altLang="en-US" sz="4000" b="1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　</a:t>
            </a:r>
            <a:r>
              <a:rPr kumimoji="1" lang="ja-JP" altLang="en-US" sz="4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座</a:t>
            </a:r>
            <a:endParaRPr kumimoji="1" lang="en-US" altLang="ja-JP" sz="40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9129771-F2CA-4B11-80C1-11FA223C9C2E}"/>
              </a:ext>
            </a:extLst>
          </p:cNvPr>
          <p:cNvSpPr/>
          <p:nvPr/>
        </p:nvSpPr>
        <p:spPr>
          <a:xfrm>
            <a:off x="1733550" y="10186428"/>
            <a:ext cx="5540347" cy="3616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お問合せ先　日の出町　総務課 庶務係　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042-588-411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3D20290-C470-427B-9D9B-BDE8EC9E3296}"/>
              </a:ext>
            </a:extLst>
          </p:cNvPr>
          <p:cNvSpPr/>
          <p:nvPr/>
        </p:nvSpPr>
        <p:spPr>
          <a:xfrm>
            <a:off x="1175516" y="4574977"/>
            <a:ext cx="5456011" cy="313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文字入力の基本から</a:t>
            </a:r>
            <a:r>
              <a: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Word</a:t>
            </a:r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の基礎まで、受講期間内の好きな時間に受講可能です。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AA42090-E13D-40BC-B42E-D01F00EF8CFC}"/>
              </a:ext>
            </a:extLst>
          </p:cNvPr>
          <p:cNvSpPr/>
          <p:nvPr/>
        </p:nvSpPr>
        <p:spPr>
          <a:xfrm>
            <a:off x="515021" y="4128593"/>
            <a:ext cx="6715124" cy="60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それぞれのレベルにあわせて体験できます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8F13141-124B-4629-A976-805397B74067}"/>
              </a:ext>
            </a:extLst>
          </p:cNvPr>
          <p:cNvGrpSpPr/>
          <p:nvPr/>
        </p:nvGrpSpPr>
        <p:grpSpPr>
          <a:xfrm>
            <a:off x="2368544" y="7486242"/>
            <a:ext cx="2526734" cy="551739"/>
            <a:chOff x="1729872" y="8227785"/>
            <a:chExt cx="2526734" cy="551739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84A5C0C-EDC8-4983-8FC5-68A70F11174B}"/>
                </a:ext>
              </a:extLst>
            </p:cNvPr>
            <p:cNvSpPr/>
            <p:nvPr/>
          </p:nvSpPr>
          <p:spPr>
            <a:xfrm>
              <a:off x="2183350" y="8227785"/>
              <a:ext cx="2073256" cy="5517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ハロー！パソコン教室</a:t>
              </a:r>
              <a:endPara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（イオンモール日の出校）</a:t>
              </a: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4F24EE95-FEC5-4F30-AF74-7E119BF9FCA0}"/>
                </a:ext>
              </a:extLst>
            </p:cNvPr>
            <p:cNvSpPr/>
            <p:nvPr/>
          </p:nvSpPr>
          <p:spPr>
            <a:xfrm>
              <a:off x="1736168" y="8287096"/>
              <a:ext cx="503465" cy="46737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DFFD6BD-8F8B-425B-AAD7-BE2557AED110}"/>
                </a:ext>
              </a:extLst>
            </p:cNvPr>
            <p:cNvSpPr/>
            <p:nvPr/>
          </p:nvSpPr>
          <p:spPr>
            <a:xfrm>
              <a:off x="1729872" y="8267215"/>
              <a:ext cx="503466" cy="4751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会場</a:t>
              </a: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90C4B43-6713-456E-BF17-0A86B5F45F2E}"/>
              </a:ext>
            </a:extLst>
          </p:cNvPr>
          <p:cNvGrpSpPr/>
          <p:nvPr/>
        </p:nvGrpSpPr>
        <p:grpSpPr>
          <a:xfrm>
            <a:off x="600547" y="6825501"/>
            <a:ext cx="4294731" cy="565991"/>
            <a:chOff x="1609841" y="7547291"/>
            <a:chExt cx="4294731" cy="565991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3DA6D40-B37F-45BA-85CC-DE69DFD01BB2}"/>
                </a:ext>
              </a:extLst>
            </p:cNvPr>
            <p:cNvSpPr/>
            <p:nvPr/>
          </p:nvSpPr>
          <p:spPr>
            <a:xfrm>
              <a:off x="3861098" y="7547291"/>
              <a:ext cx="2043474" cy="565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日の出町内在住</a:t>
              </a: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女性で</a:t>
              </a:r>
              <a:endPara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期間内（１か月間）に</a:t>
              </a:r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回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受講可能な方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EF600D6-E800-4A6D-A2A5-364F748C0564}"/>
                </a:ext>
              </a:extLst>
            </p:cNvPr>
            <p:cNvSpPr/>
            <p:nvPr/>
          </p:nvSpPr>
          <p:spPr>
            <a:xfrm>
              <a:off x="1681345" y="7613336"/>
              <a:ext cx="503465" cy="47033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D6E8ABC-8C55-477C-B16A-E9DFBC1471B4}"/>
                </a:ext>
              </a:extLst>
            </p:cNvPr>
            <p:cNvSpPr/>
            <p:nvPr/>
          </p:nvSpPr>
          <p:spPr>
            <a:xfrm>
              <a:off x="2184810" y="7626263"/>
              <a:ext cx="1034734" cy="429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無料</a:t>
              </a: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AD6CE0A8-8B05-4C1F-83DE-D2B2193495EF}"/>
                </a:ext>
              </a:extLst>
            </p:cNvPr>
            <p:cNvSpPr/>
            <p:nvPr/>
          </p:nvSpPr>
          <p:spPr>
            <a:xfrm>
              <a:off x="3374789" y="7618421"/>
              <a:ext cx="503465" cy="47033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50E5439-3DD6-4BA6-9B02-EA3ECF32A14D}"/>
                </a:ext>
              </a:extLst>
            </p:cNvPr>
            <p:cNvSpPr/>
            <p:nvPr/>
          </p:nvSpPr>
          <p:spPr>
            <a:xfrm>
              <a:off x="1609841" y="7589934"/>
              <a:ext cx="636814" cy="478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受講料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CF9C283-3BF0-418F-9E1C-DC1CC13B932A}"/>
                </a:ext>
              </a:extLst>
            </p:cNvPr>
            <p:cNvSpPr/>
            <p:nvPr/>
          </p:nvSpPr>
          <p:spPr>
            <a:xfrm>
              <a:off x="3371240" y="7599729"/>
              <a:ext cx="510565" cy="470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対象</a:t>
              </a:r>
            </a:p>
          </p:txBody>
        </p:sp>
      </p:grp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60E9E54-6612-4E61-8DC7-85B737E5A2FC}"/>
              </a:ext>
            </a:extLst>
          </p:cNvPr>
          <p:cNvSpPr/>
          <p:nvPr/>
        </p:nvSpPr>
        <p:spPr>
          <a:xfrm>
            <a:off x="436899" y="8983160"/>
            <a:ext cx="6729022" cy="1233336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●申込期限：令和８年８月３１日（月）</a:t>
            </a:r>
            <a:endParaRPr kumimoji="1"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●申込方法：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↓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または二次元コード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よりお申込みください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r>
              <a:rPr kumimoji="1"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https://logoform.jp/form/xX6z/1648610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定員を超える応募があった場合は抽選となります。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結果及び受講手続きの詳細は９月１９日（金）までに連絡します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 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資格取得支援や就職支援を行うものではございません。</a:t>
            </a:r>
            <a:endParaRPr kumimoji="1" lang="ja-JP" altLang="en-US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49CFAE4-C2EF-4A3C-8F7D-8DC049549CF6}"/>
              </a:ext>
            </a:extLst>
          </p:cNvPr>
          <p:cNvSpPr/>
          <p:nvPr/>
        </p:nvSpPr>
        <p:spPr>
          <a:xfrm>
            <a:off x="1237361" y="563621"/>
            <a:ext cx="5207065" cy="36739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女性の社会活躍をサポートするプログラム</a:t>
            </a:r>
            <a:endParaRPr kumimoji="1" lang="en-US" altLang="ja-JP" sz="11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4680686E-1FB1-41E8-BAC6-85982CFC9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6" y="2248788"/>
            <a:ext cx="2392379" cy="2090081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93B27A4-7999-4E6C-9973-4389FEA259A5}"/>
              </a:ext>
            </a:extLst>
          </p:cNvPr>
          <p:cNvSpPr/>
          <p:nvPr/>
        </p:nvSpPr>
        <p:spPr>
          <a:xfrm>
            <a:off x="434460" y="4853230"/>
            <a:ext cx="6715124" cy="15857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①</a:t>
            </a:r>
            <a:r>
              <a:rPr kumimoji="1" lang="en-US" altLang="ja-JP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2026 / 10 / 1 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木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) </a:t>
            </a:r>
            <a:r>
              <a:rPr kumimoji="1" lang="ja-JP" altLang="en-US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10 / 31 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②</a:t>
            </a:r>
            <a:r>
              <a:rPr kumimoji="1" lang="en-US" altLang="ja-JP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2026 / 11</a:t>
            </a:r>
            <a:r>
              <a:rPr kumimoji="1" lang="ja-JP" altLang="en-US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/ 1 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) </a:t>
            </a:r>
            <a:r>
              <a:rPr kumimoji="1" lang="ja-JP" altLang="en-US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～ </a:t>
            </a:r>
            <a:r>
              <a:rPr kumimoji="1" lang="en-US" altLang="ja-JP" sz="36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11 / 30 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kumimoji="1" lang="ja-JP" altLang="en-US" sz="2400" dirty="0">
                <a:solidFill>
                  <a:srgbClr val="FFFF00"/>
                </a:solidFill>
                <a:latin typeface="Agency FB" panose="020B0503020202020204" pitchFamily="34" charset="0"/>
                <a:ea typeface="HG丸ｺﾞｼｯｸM-PRO" panose="020F0600000000000000" pitchFamily="50" charset="-128"/>
              </a:rPr>
              <a:t>　</a:t>
            </a:r>
            <a:endParaRPr kumimoji="1" lang="ja-JP" altLang="en-US" sz="4000" dirty="0">
              <a:solidFill>
                <a:srgbClr val="FFFF00"/>
              </a:solidFill>
              <a:latin typeface="Agency FB" panose="020B0503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8E2F25-ACC6-4B05-B004-DBAA42F2A90C}"/>
              </a:ext>
            </a:extLst>
          </p:cNvPr>
          <p:cNvSpPr/>
          <p:nvPr/>
        </p:nvSpPr>
        <p:spPr>
          <a:xfrm>
            <a:off x="1023245" y="6306902"/>
            <a:ext cx="5369444" cy="35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★短期集中、期間内（１か月間）に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回（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時間）受講いただきます（パソコン持込不要）</a:t>
            </a:r>
            <a:endParaRPr kumimoji="1" lang="en-US" altLang="ja-JP" sz="95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月をまたいで受講することはできません</a:t>
            </a:r>
          </a:p>
          <a:p>
            <a:endParaRPr kumimoji="1" lang="ja-JP" altLang="en-US" sz="95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0A7307-C1D7-470C-A302-647B137C29B7}"/>
              </a:ext>
            </a:extLst>
          </p:cNvPr>
          <p:cNvSpPr/>
          <p:nvPr/>
        </p:nvSpPr>
        <p:spPr>
          <a:xfrm>
            <a:off x="870445" y="5196539"/>
            <a:ext cx="527204" cy="5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開講</a:t>
            </a:r>
            <a:endParaRPr kumimoji="1" lang="en-US" altLang="ja-JP" sz="1200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期間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A672E56-F5B5-4D89-A2BA-9E570B6756CD}"/>
              </a:ext>
            </a:extLst>
          </p:cNvPr>
          <p:cNvSpPr/>
          <p:nvPr/>
        </p:nvSpPr>
        <p:spPr>
          <a:xfrm>
            <a:off x="4587744" y="3536093"/>
            <a:ext cx="2029145" cy="2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8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令和８年度日の出町男女共同参画事業</a:t>
            </a:r>
            <a:endParaRPr kumimoji="1" lang="en-US" altLang="ja-JP" sz="8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1C3EA07-0ED7-44D7-996E-211D58ACD14F}"/>
              </a:ext>
            </a:extLst>
          </p:cNvPr>
          <p:cNvSpPr/>
          <p:nvPr/>
        </p:nvSpPr>
        <p:spPr>
          <a:xfrm>
            <a:off x="822205" y="6010651"/>
            <a:ext cx="5797107" cy="302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（受講可能時間：月・火・木：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分～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分、水・金・土・日：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分～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95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分）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8E7728D-0566-4B64-A964-9A7A16684E01}"/>
              </a:ext>
            </a:extLst>
          </p:cNvPr>
          <p:cNvSpPr/>
          <p:nvPr/>
        </p:nvSpPr>
        <p:spPr>
          <a:xfrm>
            <a:off x="5761519" y="9976127"/>
            <a:ext cx="870008" cy="248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申込フォーム</a:t>
            </a:r>
          </a:p>
        </p:txBody>
      </p:sp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9CC9EFD3-4EAA-40EC-A116-A09CA982C4A8}"/>
              </a:ext>
            </a:extLst>
          </p:cNvPr>
          <p:cNvSpPr/>
          <p:nvPr/>
        </p:nvSpPr>
        <p:spPr>
          <a:xfrm>
            <a:off x="276577" y="8617515"/>
            <a:ext cx="6990998" cy="1861991"/>
          </a:xfrm>
          <a:prstGeom prst="horizontalScroll">
            <a:avLst/>
          </a:prstGeom>
          <a:noFill/>
          <a:ln w="2857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E8E0F61-4019-4127-AD8C-9F972C710FD4}"/>
              </a:ext>
            </a:extLst>
          </p:cNvPr>
          <p:cNvGrpSpPr/>
          <p:nvPr/>
        </p:nvGrpSpPr>
        <p:grpSpPr>
          <a:xfrm>
            <a:off x="612372" y="7528064"/>
            <a:ext cx="1687779" cy="482456"/>
            <a:chOff x="5101077" y="7598736"/>
            <a:chExt cx="1807971" cy="482456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5CBB06F-18E7-419C-8BD7-A30B250CFB21}"/>
                </a:ext>
              </a:extLst>
            </p:cNvPr>
            <p:cNvSpPr/>
            <p:nvPr/>
          </p:nvSpPr>
          <p:spPr>
            <a:xfrm>
              <a:off x="5693308" y="7616059"/>
              <a:ext cx="1215740" cy="429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①②各１０名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l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（合計</a:t>
              </a:r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</a:t>
              </a: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名）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9360FF37-BB88-4C96-AEB3-D25306D3BAA7}"/>
                </a:ext>
              </a:extLst>
            </p:cNvPr>
            <p:cNvSpPr/>
            <p:nvPr/>
          </p:nvSpPr>
          <p:spPr>
            <a:xfrm>
              <a:off x="5156019" y="7610858"/>
              <a:ext cx="510565" cy="47033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1A3A311C-3343-41A7-83A3-23B011C5EA0E}"/>
                </a:ext>
              </a:extLst>
            </p:cNvPr>
            <p:cNvSpPr/>
            <p:nvPr/>
          </p:nvSpPr>
          <p:spPr>
            <a:xfrm>
              <a:off x="5101077" y="7598736"/>
              <a:ext cx="611552" cy="470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定員</a:t>
              </a: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FFA15F8-B371-4E74-A2FF-6D01DBADEC1D}"/>
              </a:ext>
            </a:extLst>
          </p:cNvPr>
          <p:cNvGrpSpPr/>
          <p:nvPr/>
        </p:nvGrpSpPr>
        <p:grpSpPr>
          <a:xfrm>
            <a:off x="647949" y="8056674"/>
            <a:ext cx="2871822" cy="668524"/>
            <a:chOff x="3681118" y="8163830"/>
            <a:chExt cx="2904951" cy="668524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9AB3BB79-0A64-4723-B3B3-A24A4B88C281}"/>
                </a:ext>
              </a:extLst>
            </p:cNvPr>
            <p:cNvSpPr/>
            <p:nvPr/>
          </p:nvSpPr>
          <p:spPr>
            <a:xfrm>
              <a:off x="4148143" y="8163830"/>
              <a:ext cx="2437926" cy="668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Word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</a:t>
              </a:r>
              <a:r>
                <a:rPr kumimoji="1" lang="en-US" altLang="ja-JP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Excel</a:t>
              </a:r>
            </a:p>
            <a:p>
              <a:pPr algn="l"/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（レベルに応じて個別設定）</a:t>
              </a: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416C7026-62EE-432F-A5AC-1085D7FBA267}"/>
                </a:ext>
              </a:extLst>
            </p:cNvPr>
            <p:cNvSpPr/>
            <p:nvPr/>
          </p:nvSpPr>
          <p:spPr>
            <a:xfrm>
              <a:off x="3681120" y="8263163"/>
              <a:ext cx="510564" cy="46737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5C13D26A-6B15-41B2-9CEF-472E4A763ACD}"/>
                </a:ext>
              </a:extLst>
            </p:cNvPr>
            <p:cNvSpPr/>
            <p:nvPr/>
          </p:nvSpPr>
          <p:spPr>
            <a:xfrm>
              <a:off x="3681118" y="8263163"/>
              <a:ext cx="510565" cy="461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内容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384980E2-7B17-4269-BBD6-48D3836A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836" y="6696139"/>
            <a:ext cx="1558646" cy="1600289"/>
          </a:xfrm>
          <a:prstGeom prst="rect">
            <a:avLst/>
          </a:prstGeom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24EB8BB4-813D-478B-9757-67FEF7206D14}"/>
              </a:ext>
            </a:extLst>
          </p:cNvPr>
          <p:cNvSpPr/>
          <p:nvPr/>
        </p:nvSpPr>
        <p:spPr>
          <a:xfrm>
            <a:off x="3648574" y="8295120"/>
            <a:ext cx="3762155" cy="889103"/>
          </a:xfrm>
          <a:prstGeom prst="roundRect">
            <a:avLst>
              <a:gd name="adj" fmla="val 10066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わからないところは、女性スタッフが丁寧にお応えします。</a:t>
            </a:r>
            <a:endParaRPr kumimoji="1"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初めての方も安心してご参加ください！</a:t>
            </a:r>
            <a:endParaRPr kumimoji="1"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E7714EBB-9583-43E3-B56E-5BABF87B86FF}"/>
              </a:ext>
            </a:extLst>
          </p:cNvPr>
          <p:cNvSpPr/>
          <p:nvPr/>
        </p:nvSpPr>
        <p:spPr>
          <a:xfrm>
            <a:off x="267638" y="2016261"/>
            <a:ext cx="2656537" cy="1361738"/>
          </a:xfrm>
          <a:prstGeom prst="cloudCallout">
            <a:avLst>
              <a:gd name="adj1" fmla="val 31263"/>
              <a:gd name="adj2" fmla="val 60792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ADED30FE-3865-496D-B64E-80B377FF219E}"/>
              </a:ext>
            </a:extLst>
          </p:cNvPr>
          <p:cNvSpPr/>
          <p:nvPr/>
        </p:nvSpPr>
        <p:spPr>
          <a:xfrm>
            <a:off x="-336821" y="2380737"/>
            <a:ext cx="3762155" cy="889103"/>
          </a:xfrm>
          <a:prstGeom prst="roundRect">
            <a:avLst>
              <a:gd name="adj" fmla="val 10066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en-US" altLang="ja-JP" sz="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パソコンに不慣れだから</a:t>
            </a:r>
            <a:endParaRPr kumimoji="1" lang="en-US" altLang="ja-JP" sz="1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基本を学んで</a:t>
            </a:r>
            <a:endParaRPr kumimoji="1" lang="en-US" altLang="ja-JP" sz="1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選択の幅を広げたい！</a:t>
            </a:r>
            <a:endParaRPr kumimoji="1" lang="en-US" altLang="ja-JP" sz="1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lvl="7"/>
            <a:endParaRPr kumimoji="1" lang="ja-JP" altLang="en-US" sz="9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思考の吹き出し: 雲形 51">
            <a:extLst>
              <a:ext uri="{FF2B5EF4-FFF2-40B4-BE49-F238E27FC236}">
                <a16:creationId xmlns:a16="http://schemas.microsoft.com/office/drawing/2014/main" id="{7AAE19B6-61B4-47FF-AF1C-675E13A84FB9}"/>
              </a:ext>
            </a:extLst>
          </p:cNvPr>
          <p:cNvSpPr/>
          <p:nvPr/>
        </p:nvSpPr>
        <p:spPr>
          <a:xfrm>
            <a:off x="5012381" y="1954717"/>
            <a:ext cx="2232118" cy="1345248"/>
          </a:xfrm>
          <a:prstGeom prst="cloudCallout">
            <a:avLst>
              <a:gd name="adj1" fmla="val -63362"/>
              <a:gd name="adj2" fmla="val 4450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9F09D73D-64A5-4C12-BA95-F1F40B007D61}"/>
              </a:ext>
            </a:extLst>
          </p:cNvPr>
          <p:cNvSpPr/>
          <p:nvPr/>
        </p:nvSpPr>
        <p:spPr>
          <a:xfrm>
            <a:off x="4247362" y="2226499"/>
            <a:ext cx="3762155" cy="1058128"/>
          </a:xfrm>
          <a:prstGeom prst="roundRect">
            <a:avLst>
              <a:gd name="adj" fmla="val 10066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パソコンを使って</a:t>
            </a:r>
            <a:endParaRPr kumimoji="1" lang="en-US" altLang="ja-JP" sz="1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地域の行事で</a:t>
            </a:r>
            <a:endParaRPr kumimoji="1" lang="en-US" altLang="ja-JP" sz="1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活躍したい！</a:t>
            </a:r>
            <a:endParaRPr kumimoji="1" lang="en-US" altLang="ja-JP" sz="1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lvl="7"/>
            <a:endParaRPr kumimoji="1" lang="ja-JP" altLang="en-US" sz="9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CCBF294C-90D8-421A-B5A2-1EB4330390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86478" y="9143727"/>
            <a:ext cx="845049" cy="7680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F1DCA10-CD6D-4471-B0E0-2BE457F1A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2" y="271746"/>
            <a:ext cx="2331130" cy="40232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62978F0-3D67-4669-B8C1-3F2311428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2" y="3318403"/>
            <a:ext cx="677863" cy="6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0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401</Words>
  <Application>Microsoft Office PowerPoint</Application>
  <PresentationFormat>ユーザー設定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HG丸ｺﾞｼｯｸM-PRO</vt:lpstr>
      <vt:lpstr>UD デジタル 教科書体 N-B</vt:lpstr>
      <vt:lpstr>游ゴシック</vt:lpstr>
      <vt:lpstr>游ゴシック Light</vt:lpstr>
      <vt:lpstr>Agency FB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 雄二</dc:creator>
  <cp:lastModifiedBy>角舘 まり江</cp:lastModifiedBy>
  <cp:revision>137</cp:revision>
  <cp:lastPrinted>2026-07-08T06:21:10Z</cp:lastPrinted>
  <dcterms:created xsi:type="dcterms:W3CDTF">2023-01-17T07:24:29Z</dcterms:created>
  <dcterms:modified xsi:type="dcterms:W3CDTF">2026-07-10T06:15:57Z</dcterms:modified>
</cp:coreProperties>
</file>